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  <p:sldMasterId id="2147483786" r:id="rId2"/>
  </p:sldMasterIdLst>
  <p:notesMasterIdLst>
    <p:notesMasterId r:id="rId7"/>
  </p:notesMasterIdLst>
  <p:handoutMasterIdLst>
    <p:handoutMasterId r:id="rId8"/>
  </p:handoutMasterIdLst>
  <p:sldIdLst>
    <p:sldId id="261" r:id="rId3"/>
    <p:sldId id="305" r:id="rId4"/>
    <p:sldId id="306" r:id="rId5"/>
    <p:sldId id="307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7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3816" y="-15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2"/>
            <a:ext cx="7620000" cy="416719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4286250"/>
            <a:ext cx="5029200" cy="74295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2474119"/>
            <a:ext cx="7620000" cy="3429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3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2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8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15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8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229600" cy="33075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28017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314451"/>
            <a:ext cx="8229600" cy="26289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857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1435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5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6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8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4451"/>
            <a:ext cx="8229600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5334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43B5-6246-4319-8871-E36B32B4FFF4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ept.org/ecc/topics/spectrum-for-wireless-broadband-5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524000" y="2394405"/>
            <a:ext cx="7620000" cy="416719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>ECC Roadmap for 5G Spectrum below 3.4 GHz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The European 5G </a:t>
            </a:r>
            <a:r>
              <a:rPr lang="da-DK" sz="2700" i="1" cap="none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Conference </a:t>
            </a:r>
            <a: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2018</a:t>
            </a:r>
            <a:endParaRPr lang="en-GB" sz="2700" i="1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86200" y="4011910"/>
            <a:ext cx="5029200" cy="742950"/>
          </a:xfrm>
        </p:spPr>
        <p:txBody>
          <a:bodyPr/>
          <a:lstStyle/>
          <a:p>
            <a:pPr marL="0" indent="0"/>
            <a:endParaRPr lang="en-GB" i="1" dirty="0">
              <a:solidFill>
                <a:srgbClr val="00B0F0"/>
              </a:solidFill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524000" y="2949792"/>
            <a:ext cx="7620000" cy="3429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Chairman, Electronic Communications Committee 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CEPT 5G Roadmap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0" y="1203112"/>
            <a:ext cx="9144000" cy="2985042"/>
          </a:xfrm>
        </p:spPr>
        <p:txBody>
          <a:bodyPr/>
          <a:lstStyle/>
          <a:p>
            <a:pPr marL="360363" lvl="2" indent="0">
              <a:buNone/>
            </a:pPr>
            <a:r>
              <a:rPr lang="en-GB" sz="2400" b="1" dirty="0" smtClean="0"/>
              <a:t>CEPT 5G Roadmap</a:t>
            </a:r>
          </a:p>
          <a:p>
            <a:pPr marL="360363" lvl="2" indent="0">
              <a:buNone/>
            </a:pP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cept.org/ecc/topics/spectrum-for-wireless-broadband-5g</a:t>
            </a:r>
            <a:endParaRPr lang="en-GB" sz="2000" dirty="0" smtClean="0"/>
          </a:p>
          <a:p>
            <a:pPr marL="360363" lvl="2" indent="0">
              <a:buNone/>
            </a:pPr>
            <a:endParaRPr lang="en-US" sz="2400" dirty="0" smtClean="0"/>
          </a:p>
          <a:p>
            <a:pPr marL="360363" lvl="2" indent="0">
              <a:buNone/>
            </a:pPr>
            <a:r>
              <a:rPr lang="en-US" sz="2400" dirty="0" smtClean="0"/>
              <a:t>Besides </a:t>
            </a:r>
            <a:r>
              <a:rPr lang="en-US" sz="2400" dirty="0" err="1" smtClean="0"/>
              <a:t>harmonisation</a:t>
            </a:r>
            <a:r>
              <a:rPr lang="en-US" sz="2400" dirty="0" smtClean="0"/>
              <a:t> for 3.4-3.8 GHz and 26 GHz, the objective is to review </a:t>
            </a:r>
            <a:r>
              <a:rPr lang="en-US" sz="2400" dirty="0"/>
              <a:t>ECC decisions in MFCN bands to ensure they are suitable for </a:t>
            </a:r>
            <a:r>
              <a:rPr lang="en-US" sz="2400" dirty="0" smtClean="0"/>
              <a:t>5G:</a:t>
            </a:r>
          </a:p>
          <a:p>
            <a:pPr lvl="2"/>
            <a:r>
              <a:rPr lang="en-GB" sz="2400" dirty="0" smtClean="0"/>
              <a:t>Further </a:t>
            </a:r>
            <a:r>
              <a:rPr lang="en-GB" sz="2400" dirty="0"/>
              <a:t>considerations expected from ECC/PT1 for 700MHz, 800MHz, 900MHz, 1800MHz, 2.1GHz, 2.3GHz, </a:t>
            </a:r>
            <a:r>
              <a:rPr lang="en-GB" sz="2400" dirty="0" smtClean="0"/>
              <a:t>2.6GHz</a:t>
            </a:r>
          </a:p>
          <a:p>
            <a:pPr lvl="2"/>
            <a:r>
              <a:rPr lang="en-GB" sz="2400" dirty="0" smtClean="0"/>
              <a:t>Note the outcome of harmonisation work for the</a:t>
            </a:r>
            <a:r>
              <a:rPr lang="en-US" sz="2400" dirty="0" smtClean="0"/>
              <a:t> </a:t>
            </a:r>
            <a:r>
              <a:rPr lang="en-US" sz="2400" dirty="0"/>
              <a:t>L band</a:t>
            </a:r>
          </a:p>
          <a:p>
            <a:pPr lvl="2"/>
            <a:endParaRPr lang="en-GB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5G arrive in lower bands?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79512" y="1200150"/>
            <a:ext cx="8712968" cy="3307500"/>
          </a:xfrm>
        </p:spPr>
        <p:txBody>
          <a:bodyPr/>
          <a:lstStyle/>
          <a:p>
            <a:pPr marL="0" indent="0"/>
            <a:r>
              <a:rPr lang="en-GB" b="1" dirty="0" smtClean="0"/>
              <a:t>Yes, 5G NR will be specified in Release 15 bands in </a:t>
            </a:r>
            <a:r>
              <a:rPr lang="en-GB" b="1" u="sng" dirty="0" smtClean="0"/>
              <a:t>all</a:t>
            </a:r>
            <a:r>
              <a:rPr lang="en-GB" b="1" dirty="0" smtClean="0"/>
              <a:t> CEPT bands with </a:t>
            </a:r>
            <a:r>
              <a:rPr lang="en-GB" b="1" u="sng" dirty="0" smtClean="0"/>
              <a:t>FDD plans</a:t>
            </a:r>
          </a:p>
          <a:p>
            <a:pPr marL="0" indent="0"/>
            <a:endParaRPr lang="en-GB" b="1" u="sng" dirty="0"/>
          </a:p>
          <a:p>
            <a:pPr marL="0" indent="0"/>
            <a:endParaRPr lang="en-GB" b="1" u="sng" dirty="0" smtClean="0"/>
          </a:p>
          <a:p>
            <a:pPr marL="0" indent="0"/>
            <a:r>
              <a:rPr lang="en-GB" b="1" u="sng" dirty="0" smtClean="0"/>
              <a:t>I</a:t>
            </a:r>
            <a:r>
              <a:rPr lang="en-GB" b="1" dirty="0" smtClean="0"/>
              <a:t>n addition, 5G NR will be specified in the 1.5 GHz (SDL) and 2.6 GHz unpaired band (TDD) </a:t>
            </a:r>
          </a:p>
          <a:p>
            <a:pPr marL="0" indent="0"/>
            <a:r>
              <a:rPr lang="en-GB" dirty="0" smtClean="0"/>
              <a:t>… and carrier aggregation will enable combining lower bands with 3.4-3.8 GHz</a:t>
            </a:r>
          </a:p>
          <a:p>
            <a:pPr marL="0" indent="0" algn="ctr">
              <a:lnSpc>
                <a:spcPct val="150000"/>
              </a:lnSpc>
            </a:pPr>
            <a:r>
              <a:rPr lang="en-GB" i="1" dirty="0" smtClean="0"/>
              <a:t>INDUSTRY WANTS 5G IN LOWER BANDS NOW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Footer - add copy here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74104"/>
              </p:ext>
            </p:extLst>
          </p:nvPr>
        </p:nvGraphicFramePr>
        <p:xfrm>
          <a:off x="3419872" y="1635647"/>
          <a:ext cx="4055868" cy="115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934"/>
                <a:gridCol w="2027934"/>
              </a:tblGrid>
              <a:tr h="3092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Below 1 GHz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Above</a:t>
                      </a:r>
                      <a:r>
                        <a:rPr lang="en-GB" sz="1400" baseline="0" dirty="0" smtClean="0"/>
                        <a:t> 1 GHz</a:t>
                      </a:r>
                      <a:endParaRPr lang="en-GB" sz="1400" dirty="0"/>
                    </a:p>
                  </a:txBody>
                  <a:tcPr marT="34290" marB="34290"/>
                </a:tc>
              </a:tr>
              <a:tr h="2569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700 MHz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1.8 GHz</a:t>
                      </a:r>
                      <a:endParaRPr lang="en-GB" sz="1400" dirty="0"/>
                    </a:p>
                  </a:txBody>
                  <a:tcPr marT="34290" marB="34290"/>
                </a:tc>
              </a:tr>
              <a:tr h="2569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800 MHz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2.1 GHz</a:t>
                      </a:r>
                      <a:endParaRPr lang="en-GB" sz="1400" dirty="0"/>
                    </a:p>
                  </a:txBody>
                  <a:tcPr marT="34290" marB="34290"/>
                </a:tc>
              </a:tr>
              <a:tr h="2569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900 MHz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2.6 GHz</a:t>
                      </a:r>
                      <a:endParaRPr lang="en-GB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34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/>
              <a:t>?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3608"/>
            <a:ext cx="8229600" cy="33075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								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Footer - add copy here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179512" y="1222278"/>
            <a:ext cx="8712968" cy="330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5G NR remains compatible with existing frequency arrangements and block size multiple of 5 MHz </a:t>
            </a:r>
            <a:endParaRPr lang="en-GB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Active Antenna Systems (AAS) impact how to define Block Edge Mask (BEM) : TRP vs EIRP above 1 GHz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900/1800 MHz are not technology neutral (GSM bands)</a:t>
            </a:r>
            <a:endParaRPr lang="en-GB" sz="1400" dirty="0" smtClean="0"/>
          </a:p>
          <a:p>
            <a:pPr marL="1471613" lvl="4" indent="-285750"/>
            <a:r>
              <a:rPr lang="en-GB" sz="1600" b="1" dirty="0" smtClean="0"/>
              <a:t>900/1800 MHz with BEM ? </a:t>
            </a:r>
          </a:p>
          <a:p>
            <a:pPr marL="1471613" lvl="4" indent="-285750"/>
            <a:r>
              <a:rPr lang="en-GB" sz="1600" b="1" dirty="0" smtClean="0"/>
              <a:t>900 MHz range quite “busy”: GSM-R, FRMCS, SRD … </a:t>
            </a:r>
          </a:p>
          <a:p>
            <a:pPr marL="1471613" lvl="4" indent="-285750"/>
            <a:r>
              <a:rPr lang="en-GB" sz="1600" b="1" dirty="0" smtClean="0"/>
              <a:t>Is it possible to simply translate BEM into TRP? Guard bands in 2.1 GHz not affected ?</a:t>
            </a:r>
          </a:p>
          <a:p>
            <a:pPr marL="1471613" lvl="4" indent="-285750"/>
            <a:r>
              <a:rPr lang="en-GB" sz="1600" b="1" dirty="0" smtClean="0"/>
              <a:t>Are 700/800 MHz “5G ready”?</a:t>
            </a:r>
          </a:p>
          <a:p>
            <a:pPr marL="0" indent="0" algn="ctr"/>
            <a:r>
              <a:rPr lang="en-GB" sz="2400" i="1" dirty="0"/>
              <a:t>Next ECC meeting </a:t>
            </a:r>
            <a:r>
              <a:rPr lang="en-GB" sz="2400" i="1" dirty="0" smtClean="0"/>
              <a:t>to </a:t>
            </a:r>
            <a:r>
              <a:rPr lang="en-GB" sz="2400" i="1" dirty="0"/>
              <a:t>address timeline and priorities</a:t>
            </a:r>
          </a:p>
          <a:p>
            <a:pPr marL="0" indent="0"/>
            <a:endParaRPr lang="en-GB" sz="2400" dirty="0" smtClean="0"/>
          </a:p>
        </p:txBody>
      </p:sp>
      <p:sp>
        <p:nvSpPr>
          <p:cNvPr id="7" name="Flèche droite 6"/>
          <p:cNvSpPr/>
          <p:nvPr/>
        </p:nvSpPr>
        <p:spPr>
          <a:xfrm>
            <a:off x="182596" y="3381840"/>
            <a:ext cx="874440" cy="413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8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21541</TotalTime>
  <Words>283</Words>
  <Application>Microsoft Office PowerPoint</Application>
  <PresentationFormat>On-screen Show (16:9)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Conception personnalisée</vt:lpstr>
      <vt:lpstr>ECC Roadmap for 5G Spectrum below 3.4 GHz         The European 5G Conference 2018</vt:lpstr>
      <vt:lpstr> CEPT 5G Roadmap</vt:lpstr>
      <vt:lpstr>Does 5G arrive in lower bands?</vt:lpstr>
      <vt:lpstr>What is needed? 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Vibeke Hansen</cp:lastModifiedBy>
  <cp:revision>306</cp:revision>
  <dcterms:created xsi:type="dcterms:W3CDTF">2011-06-23T11:16:25Z</dcterms:created>
  <dcterms:modified xsi:type="dcterms:W3CDTF">2018-02-14T12:41:25Z</dcterms:modified>
</cp:coreProperties>
</file>